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1" r:id="rId2"/>
    <p:sldId id="282" r:id="rId3"/>
    <p:sldId id="283" r:id="rId4"/>
    <p:sldId id="285" r:id="rId5"/>
    <p:sldId id="286" r:id="rId6"/>
    <p:sldId id="295" r:id="rId7"/>
    <p:sldId id="296" r:id="rId8"/>
    <p:sldId id="259" r:id="rId9"/>
    <p:sldId id="277" r:id="rId10"/>
    <p:sldId id="278" r:id="rId11"/>
    <p:sldId id="279" r:id="rId12"/>
    <p:sldId id="280" r:id="rId13"/>
    <p:sldId id="284" r:id="rId14"/>
    <p:sldId id="288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289" r:id="rId27"/>
    <p:sldId id="290" r:id="rId28"/>
    <p:sldId id="291" r:id="rId29"/>
    <p:sldId id="322" r:id="rId30"/>
    <p:sldId id="324" r:id="rId31"/>
    <p:sldId id="301" r:id="rId32"/>
    <p:sldId id="323" r:id="rId33"/>
    <p:sldId id="307" r:id="rId34"/>
    <p:sldId id="308" r:id="rId35"/>
    <p:sldId id="309" r:id="rId36"/>
    <p:sldId id="310" r:id="rId37"/>
    <p:sldId id="27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4C2"/>
    <a:srgbClr val="9ADEE2"/>
    <a:srgbClr val="AE78D6"/>
    <a:srgbClr val="F23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9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6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BE4A-700B-47C3-B39A-2F66D88FF9B8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76AAE-6F91-4E54-ABFD-07E712955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72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5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09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65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39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26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600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76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7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36118"/>
      </p:ext>
    </p:extLst>
  </p:cSld>
  <p:clrMapOvr>
    <a:masterClrMapping/>
  </p:clrMapOvr>
  <p:transition spd="slow" advClick="0" advTm="5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71935"/>
      </p:ext>
    </p:extLst>
  </p:cSld>
  <p:clrMapOvr>
    <a:masterClrMapping/>
  </p:clrMapOvr>
  <p:transition spd="slow" advClick="0" advTm="5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26846"/>
      </p:ext>
    </p:extLst>
  </p:cSld>
  <p:clrMapOvr>
    <a:masterClrMapping/>
  </p:clrMapOvr>
  <p:transition spd="slow" advClick="0" advTm="5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80158"/>
      </p:ext>
    </p:extLst>
  </p:cSld>
  <p:clrMapOvr>
    <a:masterClrMapping/>
  </p:clrMapOvr>
  <p:transition spd="slow" advClick="0" advTm="5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09400"/>
      </p:ext>
    </p:extLst>
  </p:cSld>
  <p:clrMapOvr>
    <a:masterClrMapping/>
  </p:clrMapOvr>
  <p:transition spd="slow" advClick="0" advTm="5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10867"/>
      </p:ext>
    </p:extLst>
  </p:cSld>
  <p:clrMapOvr>
    <a:masterClrMapping/>
  </p:clrMapOvr>
  <p:transition spd="slow" advClick="0" advTm="5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04305"/>
      </p:ext>
    </p:extLst>
  </p:cSld>
  <p:clrMapOvr>
    <a:masterClrMapping/>
  </p:clrMapOvr>
  <p:transition spd="slow" advClick="0" advTm="5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14220"/>
      </p:ext>
    </p:extLst>
  </p:cSld>
  <p:clrMapOvr>
    <a:masterClrMapping/>
  </p:clrMapOvr>
  <p:transition spd="slow" advClick="0" advTm="5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32637"/>
      </p:ext>
    </p:extLst>
  </p:cSld>
  <p:clrMapOvr>
    <a:masterClrMapping/>
  </p:clrMapOvr>
  <p:transition spd="slow" advClick="0" advTm="5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46241"/>
      </p:ext>
    </p:extLst>
  </p:cSld>
  <p:clrMapOvr>
    <a:masterClrMapping/>
  </p:clrMapOvr>
  <p:transition spd="slow" advClick="0" advTm="5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81260"/>
      </p:ext>
    </p:extLst>
  </p:cSld>
  <p:clrMapOvr>
    <a:masterClrMapping/>
  </p:clrMapOvr>
  <p:transition spd="slow" advClick="0" advTm="5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59AF-B5E8-4C5F-96B8-FECF9CF80350}" type="datetimeFigureOut">
              <a:rPr lang="zh-CN" altLang="en-US" smtClean="0"/>
              <a:pPr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5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5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ihub.or.kr/aihubdata/data/view.do?currMenu=115&amp;topMenu=100&amp;aihubDataSe=data&amp;dataSetSn=71584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aihub.or.kr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hyperlink" Target="https://aihub.or.kr/aihubdata/data/view.do?currMenu=&amp;topMenu=&amp;aihubDataSe=data&amp;dataSetSn=71581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aihub.or.kr/aihubdata/data/view.do?currMenu=&amp;topMenu=&amp;aihubDataSe=data&amp;dataSetSn=7158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.naver.com/p/search" TargetMode="Externa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.naver.com/p/search" TargetMode="Externa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.naver.com/p/search" TargetMode="Externa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865091"/>
            <a:ext cx="12192000" cy="992909"/>
          </a:xfrm>
          <a:prstGeom prst="rect">
            <a:avLst/>
          </a:pr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9307" y="6114209"/>
            <a:ext cx="841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개요</a:t>
            </a:r>
            <a:r>
              <a: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en-US" altLang="ko-KR" b="1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머신러닝을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이용하여 맞춤형 여행지를 추천해주는 </a:t>
            </a:r>
            <a:r>
              <a:rPr lang="ko-KR" altLang="en-US" b="1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웹페이지</a:t>
            </a:r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구현</a:t>
            </a:r>
            <a:endParaRPr lang="ko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文本框 13"/>
          <p:cNvSpPr txBox="1"/>
          <p:nvPr/>
        </p:nvSpPr>
        <p:spPr>
          <a:xfrm>
            <a:off x="1236841" y="86184"/>
            <a:ext cx="9718318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5400" b="0" dirty="0" smtClean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AI</a:t>
            </a:r>
            <a:r>
              <a:rPr lang="ko-KR" altLang="en-US" sz="5400" b="0" dirty="0" smtClean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가 추천해주는 국내 여행 </a:t>
            </a:r>
            <a:endParaRPr lang="en-US" altLang="ko-KR" sz="5400" b="0" dirty="0" smtClean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b="0" dirty="0" smtClean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Go Go~!!!</a:t>
            </a:r>
            <a:endParaRPr lang="en-US" altLang="zh-CN" sz="5400" b="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560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33" name="文本框 13"/>
          <p:cNvSpPr txBox="1"/>
          <p:nvPr/>
        </p:nvSpPr>
        <p:spPr>
          <a:xfrm>
            <a:off x="2496976" y="2856916"/>
            <a:ext cx="2634762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이상진</a:t>
            </a:r>
            <a:endParaRPr lang="en-US" altLang="zh-CN" sz="3200" dirty="0">
              <a:solidFill>
                <a:srgbClr val="74C4C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절차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02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131738" y="331194"/>
            <a:ext cx="811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 역할 및 구성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일정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개발 환경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개체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관계 모델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순서도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9" name="文本框 13"/>
          <p:cNvSpPr txBox="1"/>
          <p:nvPr/>
        </p:nvSpPr>
        <p:spPr>
          <a:xfrm>
            <a:off x="4433380" y="738643"/>
            <a:ext cx="3061471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일정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3" name="组合 7"/>
          <p:cNvGrpSpPr/>
          <p:nvPr/>
        </p:nvGrpSpPr>
        <p:grpSpPr>
          <a:xfrm>
            <a:off x="0" y="845386"/>
            <a:ext cx="4475285" cy="544357"/>
            <a:chOff x="0" y="589591"/>
            <a:chExt cx="3947887" cy="544357"/>
          </a:xfrm>
        </p:grpSpPr>
        <p:pic>
          <p:nvPicPr>
            <p:cNvPr id="44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5" name="直接连接符 8"/>
            <p:cNvCxnSpPr>
              <a:endCxn id="44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35"/>
          <p:cNvGrpSpPr/>
          <p:nvPr/>
        </p:nvGrpSpPr>
        <p:grpSpPr>
          <a:xfrm>
            <a:off x="7559845" y="845386"/>
            <a:ext cx="4632156" cy="544357"/>
            <a:chOff x="8244113" y="589591"/>
            <a:chExt cx="3947887" cy="544357"/>
          </a:xfrm>
        </p:grpSpPr>
        <p:pic>
          <p:nvPicPr>
            <p:cNvPr id="65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66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528006"/>
              </p:ext>
            </p:extLst>
          </p:nvPr>
        </p:nvGraphicFramePr>
        <p:xfrm>
          <a:off x="589085" y="1579749"/>
          <a:ext cx="10946423" cy="4536613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59523">
                  <a:extLst>
                    <a:ext uri="{9D8B030D-6E8A-4147-A177-3AD203B41FA5}">
                      <a16:colId xmlns:a16="http://schemas.microsoft.com/office/drawing/2014/main" val="3233910854"/>
                    </a:ext>
                  </a:extLst>
                </a:gridCol>
                <a:gridCol w="1635369">
                  <a:extLst>
                    <a:ext uri="{9D8B030D-6E8A-4147-A177-3AD203B41FA5}">
                      <a16:colId xmlns:a16="http://schemas.microsoft.com/office/drawing/2014/main" val="1698565348"/>
                    </a:ext>
                  </a:extLst>
                </a:gridCol>
                <a:gridCol w="1547446">
                  <a:extLst>
                    <a:ext uri="{9D8B030D-6E8A-4147-A177-3AD203B41FA5}">
                      <a16:colId xmlns:a16="http://schemas.microsoft.com/office/drawing/2014/main" val="2925963150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3825173303"/>
                    </a:ext>
                  </a:extLst>
                </a:gridCol>
                <a:gridCol w="1538654">
                  <a:extLst>
                    <a:ext uri="{9D8B030D-6E8A-4147-A177-3AD203B41FA5}">
                      <a16:colId xmlns:a16="http://schemas.microsoft.com/office/drawing/2014/main" val="3419936035"/>
                    </a:ext>
                  </a:extLst>
                </a:gridCol>
                <a:gridCol w="1629246">
                  <a:extLst>
                    <a:ext uri="{9D8B030D-6E8A-4147-A177-3AD203B41FA5}">
                      <a16:colId xmlns:a16="http://schemas.microsoft.com/office/drawing/2014/main" val="3708120445"/>
                    </a:ext>
                  </a:extLst>
                </a:gridCol>
                <a:gridCol w="1615116">
                  <a:extLst>
                    <a:ext uri="{9D8B030D-6E8A-4147-A177-3AD203B41FA5}">
                      <a16:colId xmlns:a16="http://schemas.microsoft.com/office/drawing/2014/main" val="4220283103"/>
                    </a:ext>
                  </a:extLst>
                </a:gridCol>
              </a:tblGrid>
              <a:tr h="441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SUN</a:t>
                      </a:r>
                      <a:endParaRPr lang="ko-KR" altLang="en-US" sz="24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MON</a:t>
                      </a:r>
                      <a:endParaRPr lang="ko-KR" altLang="en-US" sz="24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TUE</a:t>
                      </a:r>
                      <a:endParaRPr lang="ko-KR" altLang="en-US" sz="24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WED</a:t>
                      </a:r>
                      <a:endParaRPr lang="ko-KR" altLang="en-US" sz="24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THR</a:t>
                      </a:r>
                      <a:endParaRPr lang="ko-KR" altLang="en-US" sz="24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FRI</a:t>
                      </a:r>
                      <a:endParaRPr lang="ko-KR" altLang="en-US" sz="24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SAT</a:t>
                      </a:r>
                      <a:endParaRPr lang="ko-KR" altLang="en-US" sz="2400" dirty="0"/>
                    </a:p>
                  </a:txBody>
                  <a:tcPr marL="111068" marR="111068" marT="55534" marB="55534"/>
                </a:tc>
                <a:extLst>
                  <a:ext uri="{0D108BD9-81ED-4DB2-BD59-A6C34878D82A}">
                    <a16:rowId xmlns:a16="http://schemas.microsoft.com/office/drawing/2014/main" val="1103927405"/>
                  </a:ext>
                </a:extLst>
              </a:tr>
              <a:tr h="81195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23/12/17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12/18 </a:t>
                      </a:r>
                      <a:r>
                        <a:rPr lang="ko-KR" altLang="en-US" sz="1200" b="1" dirty="0" smtClean="0"/>
                        <a:t>프로젝트시작</a:t>
                      </a:r>
                      <a:endParaRPr lang="ko-KR" altLang="en-US" sz="1200" b="1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19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20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21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22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23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extLst>
                  <a:ext uri="{0D108BD9-81ED-4DB2-BD59-A6C34878D82A}">
                    <a16:rowId xmlns:a16="http://schemas.microsoft.com/office/drawing/2014/main" val="2504264143"/>
                  </a:ext>
                </a:extLst>
              </a:tr>
              <a:tr h="81195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24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25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26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27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28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29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30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extLst>
                  <a:ext uri="{0D108BD9-81ED-4DB2-BD59-A6C34878D82A}">
                    <a16:rowId xmlns:a16="http://schemas.microsoft.com/office/drawing/2014/main" val="739339970"/>
                  </a:ext>
                </a:extLst>
              </a:tr>
              <a:tr h="81195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31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24/1/1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6 </a:t>
                      </a:r>
                      <a:r>
                        <a:rPr lang="ko-KR" altLang="en-US" sz="1200" b="1" dirty="0" smtClean="0"/>
                        <a:t>프로젝트 중간발표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extLst>
                  <a:ext uri="{0D108BD9-81ED-4DB2-BD59-A6C34878D82A}">
                    <a16:rowId xmlns:a16="http://schemas.microsoft.com/office/drawing/2014/main" val="1492416361"/>
                  </a:ext>
                </a:extLst>
              </a:tr>
              <a:tr h="81195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10 </a:t>
                      </a:r>
                      <a:r>
                        <a:rPr lang="ko-KR" altLang="en-US" sz="1200" b="1" dirty="0" smtClean="0"/>
                        <a:t>프로젝트 마무리</a:t>
                      </a:r>
                      <a:endParaRPr lang="ko-KR" altLang="en-US" sz="1200" b="1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extLst>
                  <a:ext uri="{0D108BD9-81ED-4DB2-BD59-A6C34878D82A}">
                    <a16:rowId xmlns:a16="http://schemas.microsoft.com/office/drawing/2014/main" val="609891860"/>
                  </a:ext>
                </a:extLst>
              </a:tr>
              <a:tr h="81195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15</a:t>
                      </a:r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16 </a:t>
                      </a:r>
                      <a:r>
                        <a:rPr lang="ko-KR" altLang="en-US" sz="1200" b="1" dirty="0" smtClean="0"/>
                        <a:t>프로젝트 발표</a:t>
                      </a:r>
                      <a:endParaRPr lang="en-US" altLang="ko-KR" sz="1200" b="1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및 </a:t>
                      </a:r>
                      <a:r>
                        <a:rPr lang="ko-KR" altLang="en-US" sz="1200" b="1" dirty="0" err="1" smtClean="0"/>
                        <a:t>수료식</a:t>
                      </a:r>
                      <a:endParaRPr lang="ko-KR" altLang="en-US" sz="1200" b="1" dirty="0" smtClean="0"/>
                    </a:p>
                    <a:p>
                      <a:pPr algn="l" latinLnBrk="1"/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111068" marR="111068" marT="55534" marB="55534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marL="111068" marR="111068" marT="55534" marB="55534"/>
                </a:tc>
                <a:extLst>
                  <a:ext uri="{0D108BD9-81ED-4DB2-BD59-A6C34878D82A}">
                    <a16:rowId xmlns:a16="http://schemas.microsoft.com/office/drawing/2014/main" val="3922518424"/>
                  </a:ext>
                </a:extLst>
              </a:tr>
            </a:tbl>
          </a:graphicData>
        </a:graphic>
      </p:graphicFrame>
      <p:sp>
        <p:nvSpPr>
          <p:cNvPr id="67" name="모서리가 둥근 직사각형 66"/>
          <p:cNvSpPr/>
          <p:nvPr/>
        </p:nvSpPr>
        <p:spPr>
          <a:xfrm>
            <a:off x="2058586" y="2301524"/>
            <a:ext cx="9476922" cy="203619"/>
          </a:xfrm>
          <a:prstGeom prst="roundRect">
            <a:avLst>
              <a:gd name="adj" fmla="val 271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주제 선정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670509" y="2505143"/>
            <a:ext cx="7864999" cy="197785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검색 및 수집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89084" y="3093592"/>
            <a:ext cx="4633547" cy="186199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검색 및 수집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685291" y="3279792"/>
            <a:ext cx="4594292" cy="190005"/>
          </a:xfrm>
          <a:prstGeom prst="roundRect">
            <a:avLst>
              <a:gd name="adj" fmla="val 2717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가공 및 시각화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222631" y="3477576"/>
            <a:ext cx="6312877" cy="190006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Pandas, </a:t>
            </a:r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OpenCV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Catboost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활용한 검토 및 테스트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89084" y="4297720"/>
            <a:ext cx="4633547" cy="193881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Pandas, </a:t>
            </a:r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OpenCV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Catboost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활용한 검토 및 테스트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85291" y="4107715"/>
            <a:ext cx="4594292" cy="190005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PowerBI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시각화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222630" y="3942652"/>
            <a:ext cx="6312877" cy="164103"/>
          </a:xfrm>
          <a:prstGeom prst="roundRect">
            <a:avLst>
              <a:gd name="adj" fmla="val 27173"/>
            </a:avLst>
          </a:prstGeom>
          <a:solidFill>
            <a:srgbClr val="AE7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활용한 데이터 시각화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9084" y="4905656"/>
            <a:ext cx="4633545" cy="202673"/>
          </a:xfrm>
          <a:prstGeom prst="roundRect">
            <a:avLst>
              <a:gd name="adj" fmla="val 27173"/>
            </a:avLst>
          </a:prstGeom>
          <a:solidFill>
            <a:srgbClr val="AE7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활용한 데이터 시각화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89084" y="5099537"/>
            <a:ext cx="4633547" cy="190006"/>
          </a:xfrm>
          <a:prstGeom prst="roundRect">
            <a:avLst>
              <a:gd name="adj" fmla="val 27173"/>
            </a:avLst>
          </a:prstGeom>
          <a:solidFill>
            <a:srgbClr val="9AD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수정 및 테스트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271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절차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02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131738" y="331194"/>
            <a:ext cx="811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 역할 및 구성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일정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개발 환경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개체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관계 모델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순서도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6" name="文本框 13"/>
          <p:cNvSpPr txBox="1"/>
          <p:nvPr/>
        </p:nvSpPr>
        <p:spPr>
          <a:xfrm>
            <a:off x="923192" y="821166"/>
            <a:ext cx="3061471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개발 환경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1405424" y="2727322"/>
            <a:ext cx="2097008" cy="2097008"/>
          </a:xfrm>
          <a:prstGeom prst="flowChartConnector">
            <a:avLst/>
          </a:prstGeom>
          <a:solidFill>
            <a:schemeClr val="bg1"/>
          </a:solidFill>
          <a:ln w="254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文本框 13"/>
          <p:cNvSpPr txBox="1"/>
          <p:nvPr/>
        </p:nvSpPr>
        <p:spPr>
          <a:xfrm>
            <a:off x="1133949" y="3474433"/>
            <a:ext cx="26399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개발 환경 툴</a:t>
            </a:r>
            <a:endParaRPr lang="en-US" altLang="zh-CN" sz="20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1215360" y="1752010"/>
            <a:ext cx="787332" cy="787332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36" y="1887805"/>
            <a:ext cx="559380" cy="559380"/>
          </a:xfrm>
          <a:prstGeom prst="rect">
            <a:avLst/>
          </a:prstGeom>
        </p:spPr>
      </p:pic>
      <p:sp>
        <p:nvSpPr>
          <p:cNvPr id="59" name="순서도: 연결자 58"/>
          <p:cNvSpPr/>
          <p:nvPr/>
        </p:nvSpPr>
        <p:spPr>
          <a:xfrm>
            <a:off x="2986575" y="1754476"/>
            <a:ext cx="787332" cy="787332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ㅠ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55" y="1752010"/>
            <a:ext cx="605866" cy="808270"/>
          </a:xfrm>
          <a:prstGeom prst="rect">
            <a:avLst/>
          </a:prstGeom>
        </p:spPr>
      </p:pic>
      <p:sp>
        <p:nvSpPr>
          <p:cNvPr id="64" name="순서도: 연결자 63"/>
          <p:cNvSpPr/>
          <p:nvPr/>
        </p:nvSpPr>
        <p:spPr>
          <a:xfrm>
            <a:off x="3908582" y="3285892"/>
            <a:ext cx="787332" cy="787332"/>
          </a:xfrm>
          <a:prstGeom prst="flowChartConnector">
            <a:avLst/>
          </a:prstGeom>
          <a:solidFill>
            <a:schemeClr val="bg1"/>
          </a:solidFill>
          <a:ln w="76200">
            <a:solidFill>
              <a:srgbClr val="F23C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ㅠ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10" y="3521310"/>
            <a:ext cx="644675" cy="350274"/>
          </a:xfrm>
          <a:prstGeom prst="rect">
            <a:avLst/>
          </a:prstGeom>
        </p:spPr>
      </p:pic>
      <p:sp>
        <p:nvSpPr>
          <p:cNvPr id="65" name="순서도: 연결자 64"/>
          <p:cNvSpPr/>
          <p:nvPr/>
        </p:nvSpPr>
        <p:spPr>
          <a:xfrm>
            <a:off x="198409" y="3302781"/>
            <a:ext cx="787332" cy="787332"/>
          </a:xfrm>
          <a:prstGeom prst="flowChartConnector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ㅠ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8" y="3388115"/>
            <a:ext cx="611362" cy="611362"/>
          </a:xfrm>
          <a:prstGeom prst="rect">
            <a:avLst/>
          </a:prstGeom>
        </p:spPr>
      </p:pic>
      <p:sp>
        <p:nvSpPr>
          <p:cNvPr id="66" name="순서도: 연결자 65"/>
          <p:cNvSpPr/>
          <p:nvPr/>
        </p:nvSpPr>
        <p:spPr>
          <a:xfrm>
            <a:off x="3402207" y="4725395"/>
            <a:ext cx="787332" cy="787332"/>
          </a:xfrm>
          <a:prstGeom prst="flowChartConnector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ㅠ</a:t>
            </a:r>
            <a:endParaRPr lang="ko-KR" altLang="en-US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82" y="4825697"/>
            <a:ext cx="955182" cy="537290"/>
          </a:xfrm>
          <a:prstGeom prst="rect">
            <a:avLst/>
          </a:prstGeom>
        </p:spPr>
      </p:pic>
      <p:sp>
        <p:nvSpPr>
          <p:cNvPr id="67" name="순서도: 연결자 66"/>
          <p:cNvSpPr/>
          <p:nvPr/>
        </p:nvSpPr>
        <p:spPr>
          <a:xfrm>
            <a:off x="2053622" y="5363289"/>
            <a:ext cx="787332" cy="787332"/>
          </a:xfrm>
          <a:prstGeom prst="flowChartConnector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39" y="5514235"/>
            <a:ext cx="432698" cy="484910"/>
          </a:xfrm>
          <a:prstGeom prst="rect">
            <a:avLst/>
          </a:prstGeom>
        </p:spPr>
      </p:pic>
      <p:sp>
        <p:nvSpPr>
          <p:cNvPr id="68" name="순서도: 연결자 67"/>
          <p:cNvSpPr/>
          <p:nvPr/>
        </p:nvSpPr>
        <p:spPr>
          <a:xfrm>
            <a:off x="816762" y="4718468"/>
            <a:ext cx="787332" cy="787332"/>
          </a:xfrm>
          <a:prstGeom prst="flowChartConnector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ㅠ</a:t>
            </a:r>
            <a:endParaRPr lang="ko-KR" altLang="en-US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3" y="4837086"/>
            <a:ext cx="586510" cy="58651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5754255" y="988291"/>
            <a:ext cx="6169890" cy="516233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69" name="文本框 13"/>
          <p:cNvSpPr txBox="1"/>
          <p:nvPr/>
        </p:nvSpPr>
        <p:spPr>
          <a:xfrm>
            <a:off x="6096000" y="1157444"/>
            <a:ext cx="5707789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3.11.5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분석 및 가공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처리에 적합한 프로그램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0" name="文本框 13"/>
          <p:cNvSpPr txBox="1"/>
          <p:nvPr/>
        </p:nvSpPr>
        <p:spPr>
          <a:xfrm>
            <a:off x="6070313" y="1932728"/>
            <a:ext cx="5707789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파이썬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안에 내재되어 있는 함수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1" name="文本框 13"/>
          <p:cNvSpPr txBox="1"/>
          <p:nvPr/>
        </p:nvSpPr>
        <p:spPr>
          <a:xfrm>
            <a:off x="6070313" y="2719325"/>
            <a:ext cx="5707789" cy="102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분석과 시각화를 함께 간편하게 수행할 수 있는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파이썬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오픈 소스 라이브러리</a:t>
            </a:r>
            <a:endParaRPr lang="en-US" altLang="zh-CN" sz="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2" name="文本框 13"/>
          <p:cNvSpPr txBox="1"/>
          <p:nvPr/>
        </p:nvSpPr>
        <p:spPr>
          <a:xfrm>
            <a:off x="6101930" y="3762682"/>
            <a:ext cx="570778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행렬이나 일반적으로 대규모 다차원 배열을 쉽게 처리할 수 있도록 지원하는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파이썬의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라이브러리</a:t>
            </a:r>
            <a:endParaRPr lang="en-US" altLang="zh-CN" sz="7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3" name="文本框 13"/>
          <p:cNvSpPr txBox="1"/>
          <p:nvPr/>
        </p:nvSpPr>
        <p:spPr>
          <a:xfrm>
            <a:off x="6070312" y="4795891"/>
            <a:ext cx="570778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Power BI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여러 개의 데이터를 하나로 통합하거나 다양하게 시각화 할 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있는 도구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154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절차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02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131738" y="331194"/>
            <a:ext cx="811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 역할 및 구성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일정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개발 환경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개체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관계 모델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순서도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4433380" y="738643"/>
            <a:ext cx="3061471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개체</a:t>
            </a:r>
            <a:r>
              <a:rPr lang="en-US" altLang="ko-KR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관계 모델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0" y="845386"/>
            <a:ext cx="4475285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7559845" y="845386"/>
            <a:ext cx="4632156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6" y="1411199"/>
            <a:ext cx="8322306" cy="53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9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절차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02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131738" y="331194"/>
            <a:ext cx="8116944" cy="340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 역할 및 구성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일정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개발 환경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개체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관계 모델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순서도</a:t>
            </a:r>
            <a:endParaRPr lang="en-US" altLang="zh-CN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6" name="文本框 13"/>
          <p:cNvSpPr txBox="1"/>
          <p:nvPr/>
        </p:nvSpPr>
        <p:spPr>
          <a:xfrm>
            <a:off x="923192" y="821166"/>
            <a:ext cx="3061471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순서도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73176" y="2031022"/>
            <a:ext cx="1186962" cy="37920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文本框 13"/>
          <p:cNvSpPr txBox="1"/>
          <p:nvPr/>
        </p:nvSpPr>
        <p:spPr>
          <a:xfrm>
            <a:off x="673176" y="2012874"/>
            <a:ext cx="13337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103615" y="2220623"/>
            <a:ext cx="7374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3066418" y="2031022"/>
            <a:ext cx="2000191" cy="37920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文本框 13"/>
          <p:cNvSpPr txBox="1"/>
          <p:nvPr/>
        </p:nvSpPr>
        <p:spPr>
          <a:xfrm>
            <a:off x="3136756" y="2007913"/>
            <a:ext cx="19298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분석 및 가공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5249008" y="2210702"/>
            <a:ext cx="846300" cy="9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6373027" y="2031021"/>
            <a:ext cx="1452845" cy="37920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文本框 13"/>
          <p:cNvSpPr txBox="1"/>
          <p:nvPr/>
        </p:nvSpPr>
        <p:spPr>
          <a:xfrm>
            <a:off x="6443365" y="2007912"/>
            <a:ext cx="13825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996066" y="1691342"/>
            <a:ext cx="1452845" cy="103872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文本框 13"/>
          <p:cNvSpPr txBox="1"/>
          <p:nvPr/>
        </p:nvSpPr>
        <p:spPr>
          <a:xfrm>
            <a:off x="8978482" y="1668233"/>
            <a:ext cx="16690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Catboost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활용으로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작업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7987819" y="2156566"/>
            <a:ext cx="846300" cy="9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250026" y="3605423"/>
            <a:ext cx="506112" cy="59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923192" y="3236091"/>
            <a:ext cx="1452845" cy="7386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文本框 13"/>
          <p:cNvSpPr txBox="1"/>
          <p:nvPr/>
        </p:nvSpPr>
        <p:spPr>
          <a:xfrm>
            <a:off x="1006164" y="3385562"/>
            <a:ext cx="1382507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마무리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2560306" y="3596695"/>
            <a:ext cx="7104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3459584" y="3236091"/>
            <a:ext cx="1452845" cy="7386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文本框 13"/>
          <p:cNvSpPr txBox="1"/>
          <p:nvPr/>
        </p:nvSpPr>
        <p:spPr>
          <a:xfrm>
            <a:off x="3542556" y="3236091"/>
            <a:ext cx="1382507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powerBI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합치기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5066609" y="3596695"/>
            <a:ext cx="745106" cy="8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5995976" y="3214758"/>
            <a:ext cx="1452845" cy="73866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文本框 13"/>
          <p:cNvSpPr txBox="1"/>
          <p:nvPr/>
        </p:nvSpPr>
        <p:spPr>
          <a:xfrm>
            <a:off x="6078948" y="3214758"/>
            <a:ext cx="1382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7648278" y="3618163"/>
            <a:ext cx="745106" cy="8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893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55746" y="2533640"/>
            <a:ext cx="385983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수집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데이터 설명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시각화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전처리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55839" y="838912"/>
            <a:ext cx="3859832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4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4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63242" y="1964877"/>
            <a:ext cx="1699328" cy="465320"/>
            <a:chOff x="8316227" y="2704054"/>
            <a:chExt cx="1699328" cy="465320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04054"/>
              <a:ext cx="1593451" cy="46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Chapter 03</a:t>
              </a:r>
              <a:endParaRPr lang="zh-CN" altLang="en-US" sz="18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" y="696891"/>
            <a:ext cx="4290646" cy="536271"/>
            <a:chOff x="0" y="556211"/>
            <a:chExt cx="3947309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7666893" y="694293"/>
            <a:ext cx="4525108" cy="536271"/>
            <a:chOff x="8244401" y="553613"/>
            <a:chExt cx="3947599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8" y="1863550"/>
            <a:ext cx="1648068" cy="4994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73543" y="3987050"/>
            <a:ext cx="418277" cy="55359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73543" y="5593403"/>
            <a:ext cx="418277" cy="55359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2165363" y="1507949"/>
            <a:ext cx="9807665" cy="424222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18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8746" y="1869293"/>
            <a:ext cx="949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데이터 자료 출처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  <a:hlinkClick r:id="rId7"/>
              </a:rPr>
              <a:t>https://aihub.or.kr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  <a:hlinkClick r:id="rId7"/>
              </a:rPr>
              <a:t>/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국내 </a:t>
            </a:r>
            <a:r>
              <a:rPr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여행로그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데이터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제주도 및 도서지역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):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  <a:hlinkClick r:id="rId8"/>
              </a:rPr>
              <a:t>https://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  <a:hlinkClick r:id="rId8"/>
              </a:rPr>
              <a:t>aihub.or.kr/aihubdata/data/view.do?currMenu=115&amp;topMenu=100&amp;aihubDataSe=data&amp;dataSetSn=71584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국내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여행로그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데이터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동부권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): https://aihub.or.kr/aihubdata/data/view.do?currMenu=&amp;topMenu=&amp;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aihubDataSe=data&amp;dataSetSn=71585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국내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여행로그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데이터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서부권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  <a:hlinkClick r:id="rId9"/>
              </a:rPr>
              <a:t>https://aihub.or.kr/aihubdata/data/view.do?currMenu=&amp;topMenu=&amp;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  <a:hlinkClick r:id="rId9"/>
              </a:rPr>
              <a:t>aihubDataSe=data&amp;dataSetSn=71582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국내 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여행로그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데이터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수도권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  <a:hlinkClick r:id="rId10"/>
              </a:rPr>
              <a:t>https://aihub.or.kr/aihubdata/data/view.do?currMenu=&amp;topMenu=&amp;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  <a:hlinkClick r:id="rId10"/>
              </a:rPr>
              <a:t>aihubDataSe=data&amp;dataSetSn=71581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600" dirty="0"/>
              <a:t>여행자 전용 앱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여행로그</a:t>
            </a:r>
            <a:r>
              <a:rPr lang="ko-KR" altLang="en-US" sz="1600" dirty="0"/>
              <a:t> 앱</a:t>
            </a:r>
            <a:r>
              <a:rPr lang="en-US" altLang="ko-KR" sz="1600" dirty="0"/>
              <a:t>)</a:t>
            </a:r>
            <a:r>
              <a:rPr lang="ko-KR" altLang="en-US" sz="1600" dirty="0"/>
              <a:t>을 통하여 데이터 수집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文本框 13"/>
          <p:cNvSpPr txBox="1"/>
          <p:nvPr/>
        </p:nvSpPr>
        <p:spPr>
          <a:xfrm>
            <a:off x="2857063" y="558008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참고 문헌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" name="图片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2" y="1269816"/>
            <a:ext cx="611901" cy="898294"/>
          </a:xfrm>
          <a:prstGeom prst="rect">
            <a:avLst/>
          </a:prstGeom>
        </p:spPr>
      </p:pic>
      <p:pic>
        <p:nvPicPr>
          <p:cNvPr id="19" name="图片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848" y="5423894"/>
            <a:ext cx="729926" cy="790590"/>
          </a:xfrm>
          <a:prstGeom prst="rect">
            <a:avLst/>
          </a:prstGeom>
        </p:spPr>
      </p:pic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순서도: 지연 24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8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180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2"/>
          <p:cNvGrpSpPr/>
          <p:nvPr/>
        </p:nvGrpSpPr>
        <p:grpSpPr>
          <a:xfrm>
            <a:off x="1" y="811186"/>
            <a:ext cx="4290646" cy="536271"/>
            <a:chOff x="0" y="556211"/>
            <a:chExt cx="3947309" cy="536271"/>
          </a:xfrm>
        </p:grpSpPr>
        <p:cxnSp>
          <p:nvCxnSpPr>
            <p:cNvPr id="13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6" name="组合 14"/>
          <p:cNvGrpSpPr/>
          <p:nvPr/>
        </p:nvGrpSpPr>
        <p:grpSpPr>
          <a:xfrm>
            <a:off x="7666893" y="808588"/>
            <a:ext cx="4525108" cy="536271"/>
            <a:chOff x="8244401" y="553613"/>
            <a:chExt cx="3947599" cy="536271"/>
          </a:xfrm>
        </p:grpSpPr>
        <p:cxnSp>
          <p:nvCxnSpPr>
            <p:cNvPr id="17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sp>
        <p:nvSpPr>
          <p:cNvPr id="19" name="文本框 13"/>
          <p:cNvSpPr txBox="1"/>
          <p:nvPr/>
        </p:nvSpPr>
        <p:spPr>
          <a:xfrm>
            <a:off x="2857063" y="672303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정보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23" y="1499734"/>
            <a:ext cx="8534400" cy="4714875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24" name="순서도: 처리 23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순서도: 지연 25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8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66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2"/>
          <p:cNvGrpSpPr/>
          <p:nvPr/>
        </p:nvGrpSpPr>
        <p:grpSpPr>
          <a:xfrm>
            <a:off x="1" y="855152"/>
            <a:ext cx="4290646" cy="536271"/>
            <a:chOff x="0" y="556211"/>
            <a:chExt cx="3947309" cy="536271"/>
          </a:xfrm>
        </p:grpSpPr>
        <p:cxnSp>
          <p:nvCxnSpPr>
            <p:cNvPr id="13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6" name="组合 14"/>
          <p:cNvGrpSpPr/>
          <p:nvPr/>
        </p:nvGrpSpPr>
        <p:grpSpPr>
          <a:xfrm>
            <a:off x="7666893" y="852554"/>
            <a:ext cx="4525108" cy="536271"/>
            <a:chOff x="8244401" y="553613"/>
            <a:chExt cx="3947599" cy="536271"/>
          </a:xfrm>
        </p:grpSpPr>
        <p:cxnSp>
          <p:nvCxnSpPr>
            <p:cNvPr id="17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sp>
        <p:nvSpPr>
          <p:cNvPr id="19" name="文本框 13"/>
          <p:cNvSpPr txBox="1"/>
          <p:nvPr/>
        </p:nvSpPr>
        <p:spPr>
          <a:xfrm>
            <a:off x="2857063" y="716269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정보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1542350"/>
            <a:ext cx="8543925" cy="4686300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순서도: 지연 21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1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2"/>
          <p:cNvGrpSpPr/>
          <p:nvPr/>
        </p:nvGrpSpPr>
        <p:grpSpPr>
          <a:xfrm>
            <a:off x="2" y="784813"/>
            <a:ext cx="4097214" cy="536271"/>
            <a:chOff x="0" y="556211"/>
            <a:chExt cx="3947309" cy="536271"/>
          </a:xfrm>
        </p:grpSpPr>
        <p:cxnSp>
          <p:nvCxnSpPr>
            <p:cNvPr id="13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6" name="组合 14"/>
          <p:cNvGrpSpPr/>
          <p:nvPr/>
        </p:nvGrpSpPr>
        <p:grpSpPr>
          <a:xfrm>
            <a:off x="7754815" y="782215"/>
            <a:ext cx="4437186" cy="536271"/>
            <a:chOff x="8244401" y="553613"/>
            <a:chExt cx="3947599" cy="536271"/>
          </a:xfrm>
        </p:grpSpPr>
        <p:cxnSp>
          <p:nvCxnSpPr>
            <p:cNvPr id="17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5" y="1485628"/>
            <a:ext cx="5395245" cy="5209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251" y="1485628"/>
            <a:ext cx="6128384" cy="5209938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순서도: 지연 21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文本框 13"/>
          <p:cNvSpPr txBox="1"/>
          <p:nvPr/>
        </p:nvSpPr>
        <p:spPr>
          <a:xfrm>
            <a:off x="2804309" y="357852"/>
            <a:ext cx="6196520" cy="114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데이터셋</a:t>
            </a:r>
            <a:r>
              <a:rPr lang="ko-KR" altLang="en-US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통계</a:t>
            </a:r>
            <a:endParaRPr lang="en-US" altLang="ko-KR" sz="2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구축 규모 및 분포</a:t>
            </a:r>
            <a:r>
              <a:rPr lang="en-US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37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2"/>
          <p:cNvGrpSpPr/>
          <p:nvPr/>
        </p:nvGrpSpPr>
        <p:grpSpPr>
          <a:xfrm>
            <a:off x="1" y="819979"/>
            <a:ext cx="4721467" cy="536271"/>
            <a:chOff x="0" y="556211"/>
            <a:chExt cx="3947309" cy="536271"/>
          </a:xfrm>
        </p:grpSpPr>
        <p:cxnSp>
          <p:nvCxnSpPr>
            <p:cNvPr id="13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6" name="组合 14"/>
          <p:cNvGrpSpPr/>
          <p:nvPr/>
        </p:nvGrpSpPr>
        <p:grpSpPr>
          <a:xfrm>
            <a:off x="7051431" y="817381"/>
            <a:ext cx="5140570" cy="536271"/>
            <a:chOff x="8244401" y="553613"/>
            <a:chExt cx="3947599" cy="536271"/>
          </a:xfrm>
        </p:grpSpPr>
        <p:cxnSp>
          <p:nvCxnSpPr>
            <p:cNvPr id="17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sp>
        <p:nvSpPr>
          <p:cNvPr id="19" name="文本框 13"/>
          <p:cNvSpPr txBox="1"/>
          <p:nvPr/>
        </p:nvSpPr>
        <p:spPr>
          <a:xfrm>
            <a:off x="2769140" y="749238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구성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2" y="1611374"/>
            <a:ext cx="5830014" cy="38515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126" y="1593790"/>
            <a:ext cx="6171764" cy="3869124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순서도: 지연 21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2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55746" y="2642288"/>
            <a:ext cx="385983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주제 선정 배경</a:t>
            </a:r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유저 정보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전처리 작업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학습모델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설계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구축목적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및 소개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55839" y="838912"/>
            <a:ext cx="3859832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개요</a:t>
            </a:r>
            <a:endParaRPr lang="en-US" altLang="zh-CN" sz="4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63242" y="1964877"/>
            <a:ext cx="1699328" cy="465320"/>
            <a:chOff x="8316227" y="2704054"/>
            <a:chExt cx="1699328" cy="465320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04054"/>
              <a:ext cx="1593451" cy="46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Chapter 0</a:t>
              </a:r>
              <a:r>
                <a:rPr lang="en-US" altLang="ko-KR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1</a:t>
              </a:r>
              <a:endParaRPr lang="zh-CN" altLang="en-US" sz="18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2"/>
          <p:cNvGrpSpPr/>
          <p:nvPr/>
        </p:nvGrpSpPr>
        <p:grpSpPr>
          <a:xfrm>
            <a:off x="1" y="784812"/>
            <a:ext cx="4721467" cy="536271"/>
            <a:chOff x="0" y="556211"/>
            <a:chExt cx="3947309" cy="536271"/>
          </a:xfrm>
        </p:grpSpPr>
        <p:cxnSp>
          <p:nvCxnSpPr>
            <p:cNvPr id="13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6" name="组合 14"/>
          <p:cNvGrpSpPr/>
          <p:nvPr/>
        </p:nvGrpSpPr>
        <p:grpSpPr>
          <a:xfrm>
            <a:off x="7051431" y="782214"/>
            <a:ext cx="5140570" cy="536271"/>
            <a:chOff x="8244401" y="553613"/>
            <a:chExt cx="3947599" cy="536271"/>
          </a:xfrm>
        </p:grpSpPr>
        <p:cxnSp>
          <p:nvCxnSpPr>
            <p:cNvPr id="17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sp>
        <p:nvSpPr>
          <p:cNvPr id="19" name="文本框 13"/>
          <p:cNvSpPr txBox="1"/>
          <p:nvPr/>
        </p:nvSpPr>
        <p:spPr>
          <a:xfrm>
            <a:off x="2769140" y="714071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구성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4" y="1475057"/>
            <a:ext cx="5625786" cy="3870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366" y="1480484"/>
            <a:ext cx="6180938" cy="3865239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순서도: 지연 21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91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2"/>
          <p:cNvGrpSpPr/>
          <p:nvPr/>
        </p:nvGrpSpPr>
        <p:grpSpPr>
          <a:xfrm>
            <a:off x="2" y="1004621"/>
            <a:ext cx="4308230" cy="536271"/>
            <a:chOff x="0" y="556211"/>
            <a:chExt cx="3947309" cy="536271"/>
          </a:xfrm>
        </p:grpSpPr>
        <p:cxnSp>
          <p:nvCxnSpPr>
            <p:cNvPr id="13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6" name="组合 14"/>
          <p:cNvGrpSpPr/>
          <p:nvPr/>
        </p:nvGrpSpPr>
        <p:grpSpPr>
          <a:xfrm>
            <a:off x="7359161" y="1002023"/>
            <a:ext cx="4832839" cy="536271"/>
            <a:chOff x="8244401" y="553613"/>
            <a:chExt cx="3947599" cy="536271"/>
          </a:xfrm>
        </p:grpSpPr>
        <p:cxnSp>
          <p:nvCxnSpPr>
            <p:cNvPr id="17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138" y="1925760"/>
            <a:ext cx="8241724" cy="4247658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순서도: 지연 21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文本框 13"/>
          <p:cNvSpPr txBox="1"/>
          <p:nvPr/>
        </p:nvSpPr>
        <p:spPr>
          <a:xfrm>
            <a:off x="2755305" y="617681"/>
            <a:ext cx="6196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구축</a:t>
            </a:r>
            <a:endParaRPr lang="en-US" altLang="ko-KR" sz="2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수행기관 담당자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2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2"/>
          <p:cNvGrpSpPr/>
          <p:nvPr/>
        </p:nvGrpSpPr>
        <p:grpSpPr>
          <a:xfrm>
            <a:off x="2" y="151762"/>
            <a:ext cx="4308230" cy="536271"/>
            <a:chOff x="0" y="556211"/>
            <a:chExt cx="3947309" cy="536271"/>
          </a:xfrm>
        </p:grpSpPr>
        <p:cxnSp>
          <p:nvCxnSpPr>
            <p:cNvPr id="13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6" name="组合 14"/>
          <p:cNvGrpSpPr/>
          <p:nvPr/>
        </p:nvGrpSpPr>
        <p:grpSpPr>
          <a:xfrm>
            <a:off x="7359161" y="149164"/>
            <a:ext cx="4832839" cy="536271"/>
            <a:chOff x="8244401" y="553613"/>
            <a:chExt cx="3947599" cy="536271"/>
          </a:xfrm>
        </p:grpSpPr>
        <p:cxnSp>
          <p:nvCxnSpPr>
            <p:cNvPr id="17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563" y="914640"/>
            <a:ext cx="4536836" cy="5822014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순서도: 지연 21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文本框 13"/>
          <p:cNvSpPr txBox="1"/>
          <p:nvPr/>
        </p:nvSpPr>
        <p:spPr>
          <a:xfrm>
            <a:off x="6845823" y="708106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포맷 및 항목</a:t>
            </a:r>
            <a:endParaRPr lang="ko-KR" altLang="en-US" sz="2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35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54727"/>
          <a:stretch/>
        </p:blipFill>
        <p:spPr>
          <a:xfrm>
            <a:off x="522667" y="762879"/>
            <a:ext cx="4153180" cy="59783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84" y="762879"/>
            <a:ext cx="4258394" cy="5978306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0" y="-66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순서도: 지연 21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9348761" y="2542690"/>
            <a:ext cx="2289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포맷 </a:t>
            </a:r>
            <a:endParaRPr lang="en-US" altLang="ko-KR" sz="2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및 항목</a:t>
            </a:r>
            <a:endParaRPr lang="ko-KR" altLang="en-US" sz="2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72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94" y="914638"/>
            <a:ext cx="3850759" cy="56081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809" y="914639"/>
            <a:ext cx="3804704" cy="5608105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0" y="884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순서도: 지연 21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9348761" y="2542690"/>
            <a:ext cx="2289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포맷 </a:t>
            </a:r>
            <a:endParaRPr lang="en-US" altLang="ko-KR" sz="2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및 항목</a:t>
            </a:r>
            <a:endParaRPr lang="ko-KR" altLang="en-US" sz="2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61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4" y="1024311"/>
            <a:ext cx="3860988" cy="5305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165" y="1024311"/>
            <a:ext cx="4115866" cy="5305336"/>
          </a:xfrm>
          <a:prstGeom prst="rect">
            <a:avLst/>
          </a:prstGeom>
        </p:spPr>
      </p:pic>
      <p:sp>
        <p:nvSpPr>
          <p:cNvPr id="20" name="순서도: 처리 19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순서도: 지연 21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7075277" y="299290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9641970" y="2378315"/>
            <a:ext cx="2289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포맷 </a:t>
            </a:r>
            <a:endParaRPr lang="en-US" altLang="ko-KR" sz="2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및 항목</a:t>
            </a:r>
            <a:endParaRPr lang="ko-KR" altLang="en-US" sz="2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02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7075277" y="299290"/>
            <a:ext cx="5737612" cy="340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2798011" y="633196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 </a:t>
            </a:r>
            <a:r>
              <a:rPr lang="ko-KR" altLang="en-US" sz="2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방문지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정보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1" y="757463"/>
            <a:ext cx="4396154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7391798" y="757463"/>
            <a:ext cx="4800202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97" y="1514946"/>
            <a:ext cx="5924550" cy="485775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6496111" y="1751279"/>
            <a:ext cx="5477608" cy="383547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文本框 13"/>
          <p:cNvSpPr txBox="1"/>
          <p:nvPr/>
        </p:nvSpPr>
        <p:spPr>
          <a:xfrm>
            <a:off x="6569531" y="2078101"/>
            <a:ext cx="554925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❉ 중요한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코드는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음영으로 </a:t>
            </a:r>
            <a:r>
              <a:rPr lang="ko-KR" altLang="en-US" sz="18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표시함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❉</a:t>
            </a:r>
            <a:endParaRPr lang="en-US" altLang="ko-KR" sz="1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 –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 여행지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고유코드</a:t>
            </a:r>
            <a:endParaRPr lang="en-US" altLang="ko-KR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방문지명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여행한 지역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체류시간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분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여행지에 머무는 시간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방문자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유형코드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방문자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고유코드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재방문 여부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 여행지를 다시 방문할 것인지에 대한 여부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만족도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방문한 여행지에 대한 만족도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재방문 의향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재방문 여부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추천의향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방문한 여행지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추천여부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994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6972301" y="298347"/>
            <a:ext cx="5737612" cy="340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2798011" y="633196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여행객 정보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0" y="757463"/>
            <a:ext cx="4800600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6972301" y="757463"/>
            <a:ext cx="5219700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62" y="1460041"/>
            <a:ext cx="8793932" cy="3230794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673176" y="4845125"/>
            <a:ext cx="5604654" cy="157326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文本框 13"/>
          <p:cNvSpPr txBox="1"/>
          <p:nvPr/>
        </p:nvSpPr>
        <p:spPr>
          <a:xfrm>
            <a:off x="728577" y="4848090"/>
            <a:ext cx="5549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❉ 중요한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코드는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음영으로 </a:t>
            </a:r>
            <a:r>
              <a:rPr lang="ko-KR" altLang="en-US" sz="18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표시함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❉</a:t>
            </a:r>
            <a:endParaRPr lang="en-US" altLang="ko-KR" sz="1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여행스타일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_1,2,3,4,5,6,7,8 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 여행자에 맞는 맞춤형스타일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여행동기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_1 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여행하고자 하는 의미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여행동반자수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몇 명의 사람들하고 같이 가는지에 대한 수</a:t>
            </a: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729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진행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7049077" y="314656"/>
            <a:ext cx="5737612" cy="340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2883965" y="634823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 정보 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0" y="757463"/>
            <a:ext cx="5099538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6807063" y="757463"/>
            <a:ext cx="5384937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97" y="1492500"/>
            <a:ext cx="6484566" cy="244252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504617" y="4120141"/>
            <a:ext cx="5477608" cy="2100351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文本框 13"/>
          <p:cNvSpPr txBox="1"/>
          <p:nvPr/>
        </p:nvSpPr>
        <p:spPr>
          <a:xfrm>
            <a:off x="728577" y="4232216"/>
            <a:ext cx="554925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❉ 중요한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코드는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음영으로 </a:t>
            </a:r>
            <a:r>
              <a:rPr lang="ko-KR" altLang="en-US" sz="18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표시함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❉</a:t>
            </a:r>
            <a:endParaRPr lang="en-US" altLang="ko-KR" sz="1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 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 여행지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고유코드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여행객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 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여행객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고유코드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여행시작일자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여행지로 출발한 날짜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여행종료일자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여행지에서 떠난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날짜</a:t>
            </a:r>
            <a:endParaRPr lang="en-US" altLang="ko-KR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763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결과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04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2798011" y="633196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데이터 시각화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0" y="757463"/>
            <a:ext cx="4572000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7323993" y="757463"/>
            <a:ext cx="4868008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6" y="1631058"/>
            <a:ext cx="5858798" cy="3887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75" y="1633854"/>
            <a:ext cx="5921540" cy="3884816"/>
          </a:xfrm>
          <a:prstGeom prst="rect">
            <a:avLst/>
          </a:prstGeom>
        </p:spPr>
      </p:pic>
      <p:sp>
        <p:nvSpPr>
          <p:cNvPr id="20" name="文本框 13"/>
          <p:cNvSpPr txBox="1"/>
          <p:nvPr/>
        </p:nvSpPr>
        <p:spPr>
          <a:xfrm>
            <a:off x="3134580" y="5452964"/>
            <a:ext cx="62556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좌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각 시도별 방문자 수   </a:t>
            </a:r>
            <a:r>
              <a:rPr lang="en-US" altLang="zh-CN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우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각 시도별 만족도</a:t>
            </a: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文本框 13"/>
          <p:cNvSpPr txBox="1"/>
          <p:nvPr/>
        </p:nvSpPr>
        <p:spPr>
          <a:xfrm>
            <a:off x="7084246" y="314824"/>
            <a:ext cx="573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수집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설명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시각화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552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3986" y="1761114"/>
            <a:ext cx="2624346" cy="50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 소개</a:t>
            </a:r>
            <a:endParaRPr lang="en-US" altLang="zh-CN" sz="2000" dirty="0">
              <a:solidFill>
                <a:srgbClr val="74C4C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개요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01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929020" y="324009"/>
            <a:ext cx="67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주제 선정 배경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정보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전처리 작업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학습모델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설계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구축목적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및 소개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6" name="文本框 13"/>
          <p:cNvSpPr txBox="1"/>
          <p:nvPr/>
        </p:nvSpPr>
        <p:spPr>
          <a:xfrm>
            <a:off x="2825335" y="930553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주제 선정 배경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0317" y="1720977"/>
            <a:ext cx="9241336" cy="487325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39" name="文本框 13"/>
          <p:cNvSpPr txBox="1"/>
          <p:nvPr/>
        </p:nvSpPr>
        <p:spPr>
          <a:xfrm>
            <a:off x="461596" y="2119844"/>
            <a:ext cx="119307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모델 목적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정보와 </a:t>
            </a:r>
            <a:r>
              <a:rPr lang="ko-KR" altLang="en-US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여행지역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도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정보가 주어지면 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개의 여행지를 추천하는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모델</a:t>
            </a:r>
            <a:endParaRPr lang="en-US" altLang="ko-KR" sz="16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◦ 사용 모델 및 선정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이유</a:t>
            </a:r>
            <a:endParaRPr lang="en-US" altLang="ko-KR" sz="16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 Boost] </a:t>
            </a:r>
            <a:r>
              <a:rPr lang="ko-KR" altLang="en-US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특성변수가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범주형일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때 일반적으로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사용하는 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one-hot encoding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대신 </a:t>
            </a:r>
            <a:endParaRPr lang="en-US" altLang="ko-KR" sz="16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실수인 순서목표통계량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(ordered target statistic)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으로 전환하여 사용하는 방식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범주형 </a:t>
            </a:r>
            <a:r>
              <a:rPr lang="ko-KR" altLang="en-US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특성변수가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많을 때 적합한 </a:t>
            </a:r>
            <a:r>
              <a:rPr lang="ko-KR" altLang="en-US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모델임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본 과제에서는 범주형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데이터인 </a:t>
            </a:r>
            <a:r>
              <a:rPr lang="ko-KR" altLang="en-US" sz="16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여행지명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도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군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 정보를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학습하기에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용이하기 때문에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CatBoost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모델로 선정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◦ 사용 데이터 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사용 변수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(Input data)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정보 및 여행지 정보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(output)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 여행지 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군데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중 활용 변수는 유저 정보와 여행지 정보로 구분하여 사용</a:t>
            </a:r>
            <a:endParaRPr lang="en-US" altLang="zh-CN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6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2" name="组合 7"/>
          <p:cNvGrpSpPr/>
          <p:nvPr/>
        </p:nvGrpSpPr>
        <p:grpSpPr>
          <a:xfrm>
            <a:off x="923192" y="1183475"/>
            <a:ext cx="2400300" cy="291962"/>
            <a:chOff x="0" y="589591"/>
            <a:chExt cx="3947887" cy="544357"/>
          </a:xfrm>
        </p:grpSpPr>
        <p:pic>
          <p:nvPicPr>
            <p:cNvPr id="43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4" name="直接连接符 8"/>
            <p:cNvCxnSpPr>
              <a:endCxn id="43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35"/>
          <p:cNvGrpSpPr/>
          <p:nvPr/>
        </p:nvGrpSpPr>
        <p:grpSpPr>
          <a:xfrm>
            <a:off x="5998217" y="1182712"/>
            <a:ext cx="3020230" cy="354928"/>
            <a:chOff x="8244113" y="589591"/>
            <a:chExt cx="3947887" cy="544357"/>
          </a:xfrm>
        </p:grpSpPr>
        <p:pic>
          <p:nvPicPr>
            <p:cNvPr id="59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64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301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55746" y="2533640"/>
            <a:ext cx="38598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모델 선정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하이퍼파라미터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튜닝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테스트세트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55839" y="838912"/>
            <a:ext cx="3859832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선정</a:t>
            </a:r>
            <a:endParaRPr lang="en-US" altLang="zh-CN" sz="4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63242" y="1964877"/>
            <a:ext cx="1699328" cy="465320"/>
            <a:chOff x="8316227" y="2704054"/>
            <a:chExt cx="1699328" cy="465320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04054"/>
              <a:ext cx="1593451" cy="46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Chapter </a:t>
              </a:r>
              <a:r>
                <a:rPr lang="en-US" altLang="zh-CN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4</a:t>
              </a:r>
              <a:endParaRPr lang="zh-CN" altLang="en-US" sz="18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7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55746" y="2533640"/>
            <a:ext cx="38598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스트림릿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웹페이지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정보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여행 지도 정보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55839" y="838912"/>
            <a:ext cx="3859832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결과</a:t>
            </a:r>
            <a:endParaRPr lang="en-US" altLang="zh-CN" sz="4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63242" y="1964877"/>
            <a:ext cx="1699328" cy="465320"/>
            <a:chOff x="8316227" y="2704054"/>
            <a:chExt cx="1699328" cy="465320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04054"/>
              <a:ext cx="1593451" cy="46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Chapter </a:t>
              </a:r>
              <a:r>
                <a:rPr lang="en-US" altLang="zh-CN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0</a:t>
              </a:r>
              <a:r>
                <a:rPr lang="en-US" altLang="ko-KR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5</a:t>
              </a:r>
              <a:endParaRPr lang="zh-CN" altLang="en-US" sz="18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결과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05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8841992" y="320185"/>
            <a:ext cx="37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스트림릿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항목 정보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 지도 정보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2798011" y="633196"/>
            <a:ext cx="6196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 추천 </a:t>
            </a:r>
            <a:r>
              <a:rPr lang="ko-KR" altLang="en-US" sz="2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웹페이지로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구현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0" y="757463"/>
            <a:ext cx="3402623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8405445" y="757463"/>
            <a:ext cx="3786555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9" y="1342290"/>
            <a:ext cx="11352562" cy="5405614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17" name="文本框 13"/>
          <p:cNvSpPr txBox="1"/>
          <p:nvPr/>
        </p:nvSpPr>
        <p:spPr>
          <a:xfrm>
            <a:off x="8504528" y="1316348"/>
            <a:ext cx="3104419" cy="42383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스트림릿으로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구현한 </a:t>
            </a:r>
            <a:r>
              <a:rPr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웹페이지</a:t>
            </a:r>
            <a:endParaRPr lang="en-US" altLang="zh-CN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619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결과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05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2798011" y="633196"/>
            <a:ext cx="6196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웹페이지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항목 정보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0" y="757463"/>
            <a:ext cx="4317023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7666891" y="757463"/>
            <a:ext cx="4525109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22" y="1338469"/>
            <a:ext cx="2704297" cy="52992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702" y="1338469"/>
            <a:ext cx="2704298" cy="52992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42481" y="1579424"/>
            <a:ext cx="2566249" cy="22927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482517" y="2496548"/>
            <a:ext cx="620224" cy="38732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本框 13"/>
          <p:cNvSpPr txBox="1"/>
          <p:nvPr/>
        </p:nvSpPr>
        <p:spPr>
          <a:xfrm>
            <a:off x="3102741" y="2182313"/>
            <a:ext cx="1469259" cy="46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 종류</a:t>
            </a: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5444" y="3405283"/>
            <a:ext cx="2351379" cy="33410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2482517" y="3185008"/>
            <a:ext cx="620224" cy="38732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13"/>
          <p:cNvSpPr txBox="1"/>
          <p:nvPr/>
        </p:nvSpPr>
        <p:spPr>
          <a:xfrm>
            <a:off x="3101833" y="2873781"/>
            <a:ext cx="17320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남자 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여자</a:t>
            </a: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65444" y="4092399"/>
            <a:ext cx="2308432" cy="33410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2439570" y="3872124"/>
            <a:ext cx="620224" cy="38732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文本框 13"/>
          <p:cNvSpPr txBox="1"/>
          <p:nvPr/>
        </p:nvSpPr>
        <p:spPr>
          <a:xfrm>
            <a:off x="3059794" y="3557889"/>
            <a:ext cx="1469259" cy="46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나이 조절</a:t>
            </a: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08391" y="4750171"/>
            <a:ext cx="2308432" cy="167700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2482517" y="4529897"/>
            <a:ext cx="620224" cy="93891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文本框 13"/>
          <p:cNvSpPr txBox="1"/>
          <p:nvPr/>
        </p:nvSpPr>
        <p:spPr>
          <a:xfrm>
            <a:off x="3102740" y="4215662"/>
            <a:ext cx="24979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여행할 지역 선택</a:t>
            </a: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77322" y="2706727"/>
            <a:ext cx="2351379" cy="33410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156622" y="2214825"/>
            <a:ext cx="620224" cy="38732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文本框 13"/>
          <p:cNvSpPr txBox="1"/>
          <p:nvPr/>
        </p:nvSpPr>
        <p:spPr>
          <a:xfrm>
            <a:off x="8776846" y="1129912"/>
            <a:ext cx="348584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여행유형조절</a:t>
            </a:r>
            <a:endParaRPr lang="en-US" altLang="ko-KR" sz="1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까지 선택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(4 - </a:t>
            </a:r>
            <a:r>
              <a:rPr lang="ko-KR" altLang="en-US" sz="1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중간값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자연 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도시</a:t>
            </a:r>
            <a:endParaRPr lang="en-US" altLang="ko-KR" sz="1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숙박 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당일</a:t>
            </a:r>
            <a:endParaRPr lang="en-US" altLang="ko-KR" sz="1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휴양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휴식 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체험활동</a:t>
            </a: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732617" y="4259453"/>
            <a:ext cx="2566249" cy="216772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8080377" y="4690416"/>
            <a:ext cx="416254" cy="62194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文本框 13"/>
          <p:cNvSpPr txBox="1"/>
          <p:nvPr/>
        </p:nvSpPr>
        <p:spPr>
          <a:xfrm>
            <a:off x="8483653" y="4021002"/>
            <a:ext cx="390756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여행동기</a:t>
            </a:r>
            <a:r>
              <a:rPr lang="ko-KR" altLang="en-US" sz="18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여행하고자 하는 이유</a:t>
            </a:r>
            <a:endParaRPr lang="en-US" altLang="ko-KR" sz="18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여행횟수</a:t>
            </a: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동반자 수</a:t>
            </a:r>
            <a:endParaRPr lang="en-US" altLang="zh-CN" sz="1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7" name="文本框 13"/>
          <p:cNvSpPr txBox="1"/>
          <p:nvPr/>
        </p:nvSpPr>
        <p:spPr>
          <a:xfrm>
            <a:off x="8841992" y="320185"/>
            <a:ext cx="370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스트림릿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항목 정보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 지도 정보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54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결과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04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8625253" y="306239"/>
            <a:ext cx="419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스트림릿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항목 정보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 지도 정보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2798011" y="633196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여행 지도 정보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0" y="757463"/>
            <a:ext cx="4572000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7323993" y="757463"/>
            <a:ext cx="4868008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04" y="1870285"/>
            <a:ext cx="8225318" cy="4827904"/>
          </a:xfrm>
          <a:prstGeom prst="rect">
            <a:avLst/>
          </a:prstGeom>
        </p:spPr>
      </p:pic>
      <p:cxnSp>
        <p:nvCxnSpPr>
          <p:cNvPr id="44" name="직선 화살표 연결선 43"/>
          <p:cNvCxnSpPr/>
          <p:nvPr/>
        </p:nvCxnSpPr>
        <p:spPr>
          <a:xfrm flipH="1">
            <a:off x="1396294" y="1616555"/>
            <a:ext cx="10475" cy="413382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文本框 13"/>
          <p:cNvSpPr txBox="1"/>
          <p:nvPr/>
        </p:nvSpPr>
        <p:spPr>
          <a:xfrm>
            <a:off x="476154" y="948999"/>
            <a:ext cx="4313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가지 항목 중 하나를 클릭하면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 항목으로 이동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80304" y="1862883"/>
            <a:ext cx="1331974" cy="33410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275384" y="2709875"/>
            <a:ext cx="879231" cy="296995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242538" y="2709874"/>
            <a:ext cx="808893" cy="296995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650768" y="5553046"/>
            <a:ext cx="265864" cy="5653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文本框 13"/>
          <p:cNvSpPr txBox="1"/>
          <p:nvPr/>
        </p:nvSpPr>
        <p:spPr>
          <a:xfrm>
            <a:off x="4679854" y="6024245"/>
            <a:ext cx="4313098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 항목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예상 만족도 높은 순으로 오름차순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0" name="文本框 13"/>
          <p:cNvSpPr txBox="1"/>
          <p:nvPr/>
        </p:nvSpPr>
        <p:spPr>
          <a:xfrm>
            <a:off x="6379380" y="5910608"/>
            <a:ext cx="1301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만족도 지수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 flipV="1">
            <a:off x="6771436" y="5579200"/>
            <a:ext cx="129934" cy="40921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139353" y="2637692"/>
            <a:ext cx="1186962" cy="317494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/>
          <p:cNvCxnSpPr/>
          <p:nvPr/>
        </p:nvCxnSpPr>
        <p:spPr>
          <a:xfrm flipV="1">
            <a:off x="8166103" y="4194851"/>
            <a:ext cx="701801" cy="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文本框 13"/>
          <p:cNvSpPr txBox="1"/>
          <p:nvPr/>
        </p:nvSpPr>
        <p:spPr>
          <a:xfrm>
            <a:off x="8907558" y="3502353"/>
            <a:ext cx="3324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 항목 중 하나를 클릭하면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 지도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5"/>
              </a:rPr>
              <a:t>https://</a:t>
            </a:r>
            <a:r>
              <a:rPr lang="en-US" altLang="zh-CN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5"/>
              </a:rPr>
              <a:t>map.naver.com/p/search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으로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연결되어서 해당 위치가 나옴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8" name="文本框 13"/>
          <p:cNvSpPr txBox="1"/>
          <p:nvPr/>
        </p:nvSpPr>
        <p:spPr>
          <a:xfrm>
            <a:off x="1782480" y="1206643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여행지 추천 서비스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98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결과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05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2798011" y="633196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웹페이지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정보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0" y="757463"/>
            <a:ext cx="4572000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7323993" y="757463"/>
            <a:ext cx="4868008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5195"/>
          <a:stretch/>
        </p:blipFill>
        <p:spPr>
          <a:xfrm>
            <a:off x="194782" y="2145323"/>
            <a:ext cx="8307379" cy="4584294"/>
          </a:xfrm>
          <a:prstGeom prst="rect">
            <a:avLst/>
          </a:prstGeom>
        </p:spPr>
      </p:pic>
      <p:sp>
        <p:nvSpPr>
          <p:cNvPr id="18" name="文本框 13"/>
          <p:cNvSpPr txBox="1"/>
          <p:nvPr/>
        </p:nvSpPr>
        <p:spPr>
          <a:xfrm>
            <a:off x="1327163" y="1474079"/>
            <a:ext cx="6196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숙소 추천 서비스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4005" y="2883988"/>
            <a:ext cx="1161891" cy="296995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45823" y="2883987"/>
            <a:ext cx="604229" cy="296995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279094" y="5727160"/>
            <a:ext cx="336159" cy="6609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13"/>
          <p:cNvSpPr txBox="1"/>
          <p:nvPr/>
        </p:nvSpPr>
        <p:spPr>
          <a:xfrm>
            <a:off x="4241072" y="6117772"/>
            <a:ext cx="4313098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숙소 항목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예상 만족도 높은 순으로 오름차순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6002644" y="6123663"/>
            <a:ext cx="1301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만족도 지수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6397621" y="5664653"/>
            <a:ext cx="194169" cy="52253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37973" y="2811805"/>
            <a:ext cx="1502001" cy="317494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7864724" y="4368964"/>
            <a:ext cx="701801" cy="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本框 13"/>
          <p:cNvSpPr txBox="1"/>
          <p:nvPr/>
        </p:nvSpPr>
        <p:spPr>
          <a:xfrm>
            <a:off x="8606179" y="3676466"/>
            <a:ext cx="3324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 항목 중 하나를 클릭하면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 지도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5"/>
              </a:rPr>
              <a:t>https://</a:t>
            </a:r>
            <a:r>
              <a:rPr lang="en-US" altLang="zh-CN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5"/>
              </a:rPr>
              <a:t>map.naver.com/p/search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으로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연결되어서 해당 위치가 나옴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1" name="文本框 13"/>
          <p:cNvSpPr txBox="1"/>
          <p:nvPr/>
        </p:nvSpPr>
        <p:spPr>
          <a:xfrm>
            <a:off x="8566525" y="310485"/>
            <a:ext cx="419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스트림릿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항목 정보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 지도 정보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469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결과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05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文本框 13"/>
          <p:cNvSpPr txBox="1"/>
          <p:nvPr/>
        </p:nvSpPr>
        <p:spPr>
          <a:xfrm>
            <a:off x="2798011" y="633196"/>
            <a:ext cx="619652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웹페이지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정보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0" y="757463"/>
            <a:ext cx="4572000" cy="544357"/>
            <a:chOff x="0" y="589591"/>
            <a:chExt cx="3947887" cy="544357"/>
          </a:xfrm>
        </p:grpSpPr>
        <p:pic>
          <p:nvPicPr>
            <p:cNvPr id="3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0" name="直接连接符 8"/>
            <p:cNvCxnSpPr>
              <a:endCxn id="3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35"/>
          <p:cNvGrpSpPr/>
          <p:nvPr/>
        </p:nvGrpSpPr>
        <p:grpSpPr>
          <a:xfrm>
            <a:off x="7323993" y="757463"/>
            <a:ext cx="4868008" cy="544357"/>
            <a:chOff x="8244113" y="589591"/>
            <a:chExt cx="3947887" cy="544357"/>
          </a:xfrm>
        </p:grpSpPr>
        <p:pic>
          <p:nvPicPr>
            <p:cNvPr id="4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5884"/>
          <a:stretch/>
        </p:blipFill>
        <p:spPr>
          <a:xfrm>
            <a:off x="78411" y="2198077"/>
            <a:ext cx="7896932" cy="4551963"/>
          </a:xfrm>
          <a:prstGeom prst="rect">
            <a:avLst/>
          </a:prstGeom>
        </p:spPr>
      </p:pic>
      <p:sp>
        <p:nvSpPr>
          <p:cNvPr id="18" name="文本框 13"/>
          <p:cNvSpPr txBox="1"/>
          <p:nvPr/>
        </p:nvSpPr>
        <p:spPr>
          <a:xfrm>
            <a:off x="1037016" y="1526668"/>
            <a:ext cx="6196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음식점 추천 서비스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15855" y="2936741"/>
            <a:ext cx="1161891" cy="296995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09599" y="2948886"/>
            <a:ext cx="520642" cy="296995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011803" y="5761747"/>
            <a:ext cx="295719" cy="52475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13"/>
          <p:cNvSpPr txBox="1"/>
          <p:nvPr/>
        </p:nvSpPr>
        <p:spPr>
          <a:xfrm>
            <a:off x="3933341" y="6152358"/>
            <a:ext cx="4313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음식점 항목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예상 만족도 높은 순으로 오름차순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5694913" y="6158249"/>
            <a:ext cx="1301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만족도 지수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6089890" y="5699239"/>
            <a:ext cx="194169" cy="52253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530242" y="2846391"/>
            <a:ext cx="1502001" cy="317494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7556993" y="4403550"/>
            <a:ext cx="701801" cy="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文本框 13"/>
          <p:cNvSpPr txBox="1"/>
          <p:nvPr/>
        </p:nvSpPr>
        <p:spPr>
          <a:xfrm>
            <a:off x="8298448" y="3711052"/>
            <a:ext cx="3324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 항목 중 하나를 클릭하면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 지도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5"/>
              </a:rPr>
              <a:t>https://</a:t>
            </a:r>
            <a:r>
              <a:rPr lang="en-US" altLang="zh-CN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5"/>
              </a:rPr>
              <a:t>map.naver.com/p/search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으로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연결되어서 해당 위치가 나옴</a:t>
            </a: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0" name="文本框 13"/>
          <p:cNvSpPr txBox="1"/>
          <p:nvPr/>
        </p:nvSpPr>
        <p:spPr>
          <a:xfrm>
            <a:off x="8625253" y="306239"/>
            <a:ext cx="419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스트림릿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항목 정보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 지도 정보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067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89" y="1458594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45" y="2379249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94" y="1932601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0" y="861081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57637" y="2106504"/>
            <a:ext cx="4276725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54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THANK </a:t>
            </a:r>
            <a:r>
              <a:rPr lang="en-US" altLang="ko-KR" sz="54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YOU</a:t>
            </a:r>
            <a:endParaRPr lang="zh-CN" altLang="en-US" sz="3200" b="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421" y="3184739"/>
            <a:ext cx="653586" cy="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6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25 -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 -3.3333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25 -4.44444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25 1.1111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3986" y="1761114"/>
            <a:ext cx="2624346" cy="50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 소개</a:t>
            </a:r>
            <a:endParaRPr lang="en-US" altLang="zh-CN" sz="2000" dirty="0">
              <a:solidFill>
                <a:srgbClr val="74C4C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개요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01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890846" y="324009"/>
            <a:ext cx="68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주제 선정 배경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정보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전처리 작업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학습모델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설계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구축목적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및 소개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6" name="文本框 13"/>
          <p:cNvSpPr txBox="1"/>
          <p:nvPr/>
        </p:nvSpPr>
        <p:spPr>
          <a:xfrm>
            <a:off x="2284857" y="924488"/>
            <a:ext cx="6816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정보</a:t>
            </a:r>
            <a:r>
              <a:rPr lang="en-US" altLang="ko-KR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전처리 작업 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7697" y="1621418"/>
            <a:ext cx="10900370" cy="5096748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文本框 13"/>
          <p:cNvSpPr txBox="1"/>
          <p:nvPr/>
        </p:nvSpPr>
        <p:spPr>
          <a:xfrm>
            <a:off x="715090" y="1731347"/>
            <a:ext cx="1193072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정보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미션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성별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연령대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소득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여행스타일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(8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 항목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여행동기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(1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 항목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동반자 수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 정보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en-US" altLang="ko-KR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여행지명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 시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도 및 군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 정보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 종류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 여행지 체류시간 평균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의향 점수 평균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재방문 의향 점수 평균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재방문 여부 비율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동반자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 평균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만족도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전처리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작업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선별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방문지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유형코드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중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1-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자연관광지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2-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역사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유적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종교 시설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문화재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박물관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촬영지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절 등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3-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문화시설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공연장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영화관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전시관 등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4-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상업지구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거리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시장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쇼핑시설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5-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레저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스포츠 관련 시설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스키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카트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수상레저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6-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테마시설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놀이공원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워터파크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7-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산책로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둘레길 등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8-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지역축제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행사에 해당하는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방문지를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여행지로 파악해 데이터 사용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도 변수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군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 변수 생성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여행지의 주소에서 시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도와 군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 변수 생성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예시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인천 강화군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삼산면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매음리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629 →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도 변수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인천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군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 변수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강화군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학습데이터에서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여행지에 대한 평균 변수 생성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학습데이터에서 각각의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여행지마다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체류시간 평균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추천의향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점수의 평균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재방문 비율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동반자 수의 평균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재방문의향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점수의 평균을 산출해 변수 생성</a:t>
            </a:r>
            <a:endParaRPr lang="en-US" altLang="ko-KR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2" name="组合 7"/>
          <p:cNvGrpSpPr/>
          <p:nvPr/>
        </p:nvGrpSpPr>
        <p:grpSpPr>
          <a:xfrm>
            <a:off x="923191" y="1183475"/>
            <a:ext cx="2716823" cy="291962"/>
            <a:chOff x="0" y="589591"/>
            <a:chExt cx="3947887" cy="544357"/>
          </a:xfrm>
        </p:grpSpPr>
        <p:pic>
          <p:nvPicPr>
            <p:cNvPr id="43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4" name="直接连接符 8"/>
            <p:cNvCxnSpPr>
              <a:endCxn id="43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35"/>
          <p:cNvGrpSpPr/>
          <p:nvPr/>
        </p:nvGrpSpPr>
        <p:grpSpPr>
          <a:xfrm>
            <a:off x="7904285" y="1182710"/>
            <a:ext cx="3788887" cy="354928"/>
            <a:chOff x="11687135" y="589588"/>
            <a:chExt cx="4001126" cy="544357"/>
          </a:xfrm>
        </p:grpSpPr>
        <p:pic>
          <p:nvPicPr>
            <p:cNvPr id="59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1687135" y="589588"/>
              <a:ext cx="613417" cy="544357"/>
            </a:xfrm>
            <a:prstGeom prst="rect">
              <a:avLst/>
            </a:prstGeom>
          </p:spPr>
        </p:pic>
        <p:cxnSp>
          <p:nvCxnSpPr>
            <p:cNvPr id="64" name="直接连接符 9"/>
            <p:cNvCxnSpPr/>
            <p:nvPr/>
          </p:nvCxnSpPr>
          <p:spPr>
            <a:xfrm>
              <a:off x="12353791" y="861766"/>
              <a:ext cx="3334470" cy="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73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3986" y="1761114"/>
            <a:ext cx="2624346" cy="50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 소개</a:t>
            </a:r>
            <a:endParaRPr lang="en-US" altLang="zh-CN" sz="2000" dirty="0">
              <a:solidFill>
                <a:srgbClr val="74C4C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개요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01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929020" y="324009"/>
            <a:ext cx="677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주제 선정 배경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정보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전처리 작업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학습모델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설계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구축목적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및 소개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6" name="文本框 13"/>
          <p:cNvSpPr txBox="1"/>
          <p:nvPr/>
        </p:nvSpPr>
        <p:spPr>
          <a:xfrm>
            <a:off x="2825335" y="930553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학습모델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설계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0317" y="1720977"/>
            <a:ext cx="10066314" cy="487325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39" name="文本框 13"/>
          <p:cNvSpPr txBox="1"/>
          <p:nvPr/>
        </p:nvSpPr>
        <p:spPr>
          <a:xfrm>
            <a:off x="461596" y="2119844"/>
            <a:ext cx="119307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Random 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활용한 </a:t>
            </a:r>
            <a:r>
              <a:rPr lang="ko-KR" altLang="en-US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초모수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조절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K-Fold 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Cross Validation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병행하여 가장 검증된 </a:t>
            </a:r>
            <a:r>
              <a:rPr lang="ko-KR" altLang="en-US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초모수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값 확보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데이터셋에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고유한 관광지가 많아 학습 시 최대한 많은 데이터를 보존하기 위해 </a:t>
            </a:r>
            <a:endParaRPr lang="en-US" altLang="ko-KR" sz="16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K=10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10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개의 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fold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</a:t>
            </a:r>
            <a:r>
              <a:rPr lang="ko-KR" altLang="en-US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교차검증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진행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CatBoost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Regressor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적용해 만족도 예측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만족도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1(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매우 불만족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2(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불만족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3(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보통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4(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만족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5(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매우 만족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모델이 예측한 여행지의 만족도가 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이상이면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 항목에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포함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※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추천의 기준으로 설정한 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도메인에 따라 조정이 가능하며 본과제에서는 </a:t>
            </a:r>
            <a:endParaRPr lang="en-US" altLang="ko-KR" sz="16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사용자가 관광지에 대한 만족도를 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5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점으로 주는 경향이 높아 보수적으로 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4.5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</a:t>
            </a:r>
            <a:r>
              <a:rPr lang="ko-KR" altLang="en-US" sz="16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임계값으로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설정</a:t>
            </a:r>
            <a:endParaRPr lang="en-US" altLang="zh-CN" sz="16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2" name="组合 7"/>
          <p:cNvGrpSpPr/>
          <p:nvPr/>
        </p:nvGrpSpPr>
        <p:grpSpPr>
          <a:xfrm>
            <a:off x="923192" y="1183475"/>
            <a:ext cx="2400300" cy="291962"/>
            <a:chOff x="0" y="589591"/>
            <a:chExt cx="3947887" cy="544357"/>
          </a:xfrm>
        </p:grpSpPr>
        <p:pic>
          <p:nvPicPr>
            <p:cNvPr id="43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4" name="直接连接符 8"/>
            <p:cNvCxnSpPr>
              <a:endCxn id="43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35"/>
          <p:cNvGrpSpPr/>
          <p:nvPr/>
        </p:nvGrpSpPr>
        <p:grpSpPr>
          <a:xfrm>
            <a:off x="5998217" y="1182712"/>
            <a:ext cx="3020230" cy="354928"/>
            <a:chOff x="8244113" y="589591"/>
            <a:chExt cx="3947887" cy="544357"/>
          </a:xfrm>
        </p:grpSpPr>
        <p:pic>
          <p:nvPicPr>
            <p:cNvPr id="59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64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3986" y="1761114"/>
            <a:ext cx="2624346" cy="50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 소개</a:t>
            </a:r>
            <a:endParaRPr lang="en-US" altLang="zh-CN" sz="2000" dirty="0">
              <a:solidFill>
                <a:srgbClr val="74C4C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개요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01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929020" y="324009"/>
            <a:ext cx="677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주제 선정 배경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정보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전처리 작업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학습모델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설계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구축목적</a:t>
            </a: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및 소개</a:t>
            </a:r>
            <a:endParaRPr lang="en-US" altLang="zh-CN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6" name="文本框 13"/>
          <p:cNvSpPr txBox="1"/>
          <p:nvPr/>
        </p:nvSpPr>
        <p:spPr>
          <a:xfrm>
            <a:off x="3792771" y="913874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구축목적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및 소개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00317" y="1720977"/>
            <a:ext cx="10066314" cy="4873252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39" name="文本框 13"/>
          <p:cNvSpPr txBox="1"/>
          <p:nvPr/>
        </p:nvSpPr>
        <p:spPr>
          <a:xfrm>
            <a:off x="461596" y="2496478"/>
            <a:ext cx="11930721" cy="502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ko-KR" altLang="en-US" sz="2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구축목적</a:t>
            </a:r>
            <a:r>
              <a:rPr lang="en-US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2400" dirty="0">
                <a:solidFill>
                  <a:schemeClr val="tx1"/>
                </a:solidFill>
              </a:rPr>
              <a:t>여행자의 </a:t>
            </a:r>
            <a:r>
              <a:rPr lang="ko-KR" altLang="en-US" sz="2400" dirty="0" err="1">
                <a:solidFill>
                  <a:schemeClr val="tx1"/>
                </a:solidFill>
              </a:rPr>
              <a:t>이동패턴과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</a:rPr>
              <a:t>소비내역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활동 내역 등 데이터 </a:t>
            </a:r>
            <a:r>
              <a:rPr lang="ko-KR" altLang="en-US" sz="2400" dirty="0" smtClean="0">
                <a:solidFill>
                  <a:schemeClr val="tx1"/>
                </a:solidFill>
              </a:rPr>
              <a:t>수집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●</a:t>
            </a:r>
            <a:r>
              <a:rPr lang="en-US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관광업계 자체적으로 수집하기 어려운 양질의 </a:t>
            </a:r>
            <a:r>
              <a:rPr lang="en-US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AI</a:t>
            </a:r>
            <a:r>
              <a:rPr lang="ko-KR" altLang="en-US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제공</a:t>
            </a:r>
            <a:endParaRPr lang="en-US" altLang="ko-KR" sz="2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●</a:t>
            </a:r>
            <a:r>
              <a:rPr lang="en-US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AI</a:t>
            </a:r>
            <a:r>
              <a:rPr lang="ko-KR" altLang="en-US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기술을 활용한 관광산업 혁신 생태계 구축</a:t>
            </a:r>
            <a:endParaRPr lang="en-US" altLang="ko-KR" sz="2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●</a:t>
            </a:r>
            <a:r>
              <a:rPr lang="en-US" altLang="ko-KR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AI</a:t>
            </a:r>
            <a:r>
              <a:rPr lang="ko-KR" altLang="en-US" sz="2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기술 기반의 개인화된 서비스로 관광객들의 경험 향상</a:t>
            </a:r>
            <a:endParaRPr lang="en-US" altLang="ko-KR" sz="2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2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2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2" name="组合 7"/>
          <p:cNvGrpSpPr/>
          <p:nvPr/>
        </p:nvGrpSpPr>
        <p:grpSpPr>
          <a:xfrm>
            <a:off x="923191" y="1183475"/>
            <a:ext cx="3103685" cy="291962"/>
            <a:chOff x="0" y="589591"/>
            <a:chExt cx="3947887" cy="544357"/>
          </a:xfrm>
        </p:grpSpPr>
        <p:pic>
          <p:nvPicPr>
            <p:cNvPr id="43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4" name="直接连接符 8"/>
            <p:cNvCxnSpPr>
              <a:endCxn id="43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35"/>
          <p:cNvGrpSpPr/>
          <p:nvPr/>
        </p:nvGrpSpPr>
        <p:grpSpPr>
          <a:xfrm>
            <a:off x="7308271" y="1177942"/>
            <a:ext cx="3020230" cy="354928"/>
            <a:chOff x="8244113" y="589591"/>
            <a:chExt cx="3947887" cy="544357"/>
          </a:xfrm>
        </p:grpSpPr>
        <p:pic>
          <p:nvPicPr>
            <p:cNvPr id="59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64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35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83986" y="1761114"/>
            <a:ext cx="2624346" cy="50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팀원 소개</a:t>
            </a:r>
            <a:endParaRPr lang="en-US" altLang="zh-CN" sz="2000" dirty="0">
              <a:solidFill>
                <a:srgbClr val="74C4C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개요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01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929020" y="324009"/>
            <a:ext cx="677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주제 선정 배경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유저 정보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전처리 작업</a:t>
            </a: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학습모델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설계 </a:t>
            </a:r>
            <a:r>
              <a:rPr lang="en-US" altLang="ko-KR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구축목적</a:t>
            </a:r>
            <a:r>
              <a:rPr lang="ko-KR" altLang="en-US" sz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및 소개</a:t>
            </a:r>
            <a:endParaRPr lang="en-US" altLang="zh-CN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6" name="文本框 13"/>
          <p:cNvSpPr txBox="1"/>
          <p:nvPr/>
        </p:nvSpPr>
        <p:spPr>
          <a:xfrm>
            <a:off x="3792771" y="790786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구축목적</a:t>
            </a: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및 소개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125415" y="1609324"/>
            <a:ext cx="9469316" cy="5064038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39" name="文本框 13"/>
          <p:cNvSpPr txBox="1"/>
          <p:nvPr/>
        </p:nvSpPr>
        <p:spPr>
          <a:xfrm>
            <a:off x="1883388" y="1638854"/>
            <a:ext cx="8711343" cy="641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소개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국내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여행로그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데이터 구축 필요성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코로나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19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확산 이후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언택트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및 디지털 관광으로의 전환이 가속화되고 있음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인구구조와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여행패턴의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변화로 개인 맞춤형 관광 서비스가 본격화되고 있음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관광산업 혁신을 위해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AI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기술을 적극 도입해야 하며 이를 위한 학습용 데이터 필요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●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구축 내용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-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국내를 수도권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동부권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서부권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제주 및 도서지역 등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가지 권역으로 나누어 여행객을 모집하고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스마트폰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전용앱을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통해 데이터를 수집 </a:t>
            </a: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-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수도권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동부권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서부권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제주 및 도서지역 각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권역별로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천세트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씩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총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16,000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세트의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여행로그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데이터를 구축</a:t>
            </a: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-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여행동선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데이터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소비내역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데이터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활동기록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데이터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 사진 등을 수집</a:t>
            </a: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-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수집된 데이터를 정제한 후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촬영사진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블러링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영수증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Key-In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등의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가공작업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수행</a:t>
            </a: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-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고지출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여행객 예측모델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F1-Score 80.07%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달성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목표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70%)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-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여행장소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추천모델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Recall@10 0.3745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달성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목표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0.25)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시범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AI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모델 개발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fontAlgn="base"/>
            <a:r>
              <a:rPr lang="en-US" altLang="ko-KR" sz="7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7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여행자 정보 기반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고지출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여행객 예측 모델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여행객들의 사전조사 정보를 토대로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여행지에서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지출을 많이 하는 여행객들을 </a:t>
            </a:r>
            <a:r>
              <a:rPr lang="ko-KR" altLang="en-US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예측 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fontAlgn="base"/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-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여행자 선호도 기반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여행장소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추천모델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성별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연령대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소득 등의 여행객 정보와 </a:t>
            </a:r>
            <a:endParaRPr lang="en-US" altLang="ko-KR" sz="14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fontAlgn="base"/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14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여행지역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시도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시군구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정보를 입력하면 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개의 여행지를 추천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2" name="组合 7"/>
          <p:cNvGrpSpPr/>
          <p:nvPr/>
        </p:nvGrpSpPr>
        <p:grpSpPr>
          <a:xfrm>
            <a:off x="923191" y="1060387"/>
            <a:ext cx="3103685" cy="291962"/>
            <a:chOff x="0" y="589591"/>
            <a:chExt cx="3947887" cy="544357"/>
          </a:xfrm>
        </p:grpSpPr>
        <p:pic>
          <p:nvPicPr>
            <p:cNvPr id="43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44" name="直接连接符 8"/>
            <p:cNvCxnSpPr>
              <a:endCxn id="43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35"/>
          <p:cNvGrpSpPr/>
          <p:nvPr/>
        </p:nvGrpSpPr>
        <p:grpSpPr>
          <a:xfrm>
            <a:off x="7308271" y="1054854"/>
            <a:ext cx="3020230" cy="354928"/>
            <a:chOff x="8244113" y="589591"/>
            <a:chExt cx="3947887" cy="544357"/>
          </a:xfrm>
        </p:grpSpPr>
        <p:pic>
          <p:nvPicPr>
            <p:cNvPr id="59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64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7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55746" y="2533640"/>
            <a:ext cx="385983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● 팀 역할 및 구성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일정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개발 환경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zh-CN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개체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관계 모델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endParaRPr lang="en-US" altLang="zh-CN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●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순서도</a:t>
            </a:r>
            <a:endParaRPr lang="zh-CN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55839" y="838912"/>
            <a:ext cx="3859832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절차</a:t>
            </a:r>
            <a:endParaRPr lang="en-US" altLang="zh-CN" sz="4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63242" y="1964877"/>
            <a:ext cx="1699328" cy="465320"/>
            <a:chOff x="8316227" y="2704054"/>
            <a:chExt cx="1699328" cy="465320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04054"/>
              <a:ext cx="1593451" cy="46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8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Chapter 02</a:t>
              </a:r>
              <a:endParaRPr lang="zh-CN" altLang="en-US" sz="18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pic>
        <p:nvPicPr>
          <p:cNvPr id="19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768107" y="789922"/>
            <a:ext cx="2856104" cy="2534556"/>
            <a:chOff x="4321440" y="720220"/>
            <a:chExt cx="2856104" cy="25345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440" y="720220"/>
              <a:ext cx="2856104" cy="253455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37319" y="1691412"/>
              <a:ext cx="2624346" cy="506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팀원 소개</a:t>
              </a:r>
              <a:endParaRPr lang="en-US" altLang="zh-CN" sz="20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50078" y="2646485"/>
            <a:ext cx="2624346" cy="1000724"/>
            <a:chOff x="3448974" y="3937116"/>
            <a:chExt cx="2624346" cy="10007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48974" y="4164962"/>
              <a:ext cx="2624346" cy="755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김주영</a:t>
              </a:r>
              <a:endParaRPr lang="en-US" altLang="zh-CN" sz="32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23" name="순서도: 처리 22"/>
          <p:cNvSpPr/>
          <p:nvPr/>
        </p:nvSpPr>
        <p:spPr>
          <a:xfrm>
            <a:off x="0" y="0"/>
            <a:ext cx="12192000" cy="669282"/>
          </a:xfrm>
          <a:prstGeom prst="flowChartProcess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순서도: 처리 24"/>
          <p:cNvSpPr/>
          <p:nvPr/>
        </p:nvSpPr>
        <p:spPr>
          <a:xfrm>
            <a:off x="57713" y="3750434"/>
            <a:ext cx="2408764" cy="885893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41970" y="6220492"/>
            <a:ext cx="2550030" cy="63750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-50078" y="3750434"/>
            <a:ext cx="2624346" cy="107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수집 및 가공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분석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실행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검토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endParaRPr lang="zh-CN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1" name="组合 4"/>
          <p:cNvGrpSpPr/>
          <p:nvPr/>
        </p:nvGrpSpPr>
        <p:grpSpPr>
          <a:xfrm>
            <a:off x="2496976" y="2629070"/>
            <a:ext cx="2634762" cy="1000724"/>
            <a:chOff x="3448974" y="3937116"/>
            <a:chExt cx="2624346" cy="1000724"/>
          </a:xfrm>
        </p:grpSpPr>
        <p:pic>
          <p:nvPicPr>
            <p:cNvPr id="32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33" name="文本框 13"/>
            <p:cNvSpPr txBox="1"/>
            <p:nvPr/>
          </p:nvSpPr>
          <p:spPr>
            <a:xfrm>
              <a:off x="3448974" y="4164962"/>
              <a:ext cx="2624346" cy="755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이상진</a:t>
              </a:r>
              <a:endParaRPr lang="en-US" altLang="zh-CN" sz="32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34" name="순서도: 처리 33"/>
          <p:cNvSpPr/>
          <p:nvPr/>
        </p:nvSpPr>
        <p:spPr>
          <a:xfrm>
            <a:off x="2604767" y="3733019"/>
            <a:ext cx="2418324" cy="903308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文本框 17"/>
          <p:cNvSpPr txBox="1"/>
          <p:nvPr/>
        </p:nvSpPr>
        <p:spPr>
          <a:xfrm>
            <a:off x="2496976" y="3733019"/>
            <a:ext cx="2634762" cy="42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수집 및 가공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분석</a:t>
            </a:r>
            <a:endParaRPr lang="zh-CN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6" name="组合 4"/>
          <p:cNvGrpSpPr/>
          <p:nvPr/>
        </p:nvGrpSpPr>
        <p:grpSpPr>
          <a:xfrm>
            <a:off x="5473774" y="4075514"/>
            <a:ext cx="2624346" cy="1000724"/>
            <a:chOff x="3448974" y="3937116"/>
            <a:chExt cx="2624346" cy="1000724"/>
          </a:xfrm>
        </p:grpSpPr>
        <p:pic>
          <p:nvPicPr>
            <p:cNvPr id="47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48" name="文本框 13"/>
            <p:cNvSpPr txBox="1"/>
            <p:nvPr/>
          </p:nvSpPr>
          <p:spPr>
            <a:xfrm>
              <a:off x="3448974" y="4164962"/>
              <a:ext cx="2624346" cy="755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3200" dirty="0" err="1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함인규</a:t>
              </a:r>
              <a:endParaRPr lang="en-US" altLang="zh-CN" sz="32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9" name="순서도: 처리 48"/>
          <p:cNvSpPr/>
          <p:nvPr/>
        </p:nvSpPr>
        <p:spPr>
          <a:xfrm>
            <a:off x="5581565" y="5179463"/>
            <a:ext cx="2408764" cy="885893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文本框 17"/>
          <p:cNvSpPr txBox="1"/>
          <p:nvPr/>
        </p:nvSpPr>
        <p:spPr>
          <a:xfrm>
            <a:off x="5473774" y="5179463"/>
            <a:ext cx="2624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분석 및 테스트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백앤드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담당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HTML</a:t>
            </a:r>
            <a:endParaRPr lang="zh-CN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51" name="组合 4"/>
          <p:cNvGrpSpPr/>
          <p:nvPr/>
        </p:nvGrpSpPr>
        <p:grpSpPr>
          <a:xfrm>
            <a:off x="8020828" y="4058099"/>
            <a:ext cx="2634762" cy="1000724"/>
            <a:chOff x="3448974" y="3937116"/>
            <a:chExt cx="2624346" cy="1000724"/>
          </a:xfrm>
        </p:grpSpPr>
        <p:pic>
          <p:nvPicPr>
            <p:cNvPr id="52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53" name="文本框 13"/>
            <p:cNvSpPr txBox="1"/>
            <p:nvPr/>
          </p:nvSpPr>
          <p:spPr>
            <a:xfrm>
              <a:off x="3448974" y="4164962"/>
              <a:ext cx="2624346" cy="755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3200" dirty="0" err="1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황인화</a:t>
              </a:r>
              <a:endParaRPr lang="en-US" altLang="zh-CN" sz="32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54" name="순서도: 처리 53"/>
          <p:cNvSpPr/>
          <p:nvPr/>
        </p:nvSpPr>
        <p:spPr>
          <a:xfrm>
            <a:off x="8128619" y="5162048"/>
            <a:ext cx="2418324" cy="903308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文本框 17"/>
          <p:cNvSpPr txBox="1"/>
          <p:nvPr/>
        </p:nvSpPr>
        <p:spPr>
          <a:xfrm>
            <a:off x="8020828" y="5162048"/>
            <a:ext cx="263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분석 및 테스트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HTML, </a:t>
            </a:r>
            <a:r>
              <a:rPr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스트림릿</a:t>
            </a:r>
            <a:endParaRPr lang="zh-CN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56" name="组合 4"/>
          <p:cNvGrpSpPr/>
          <p:nvPr/>
        </p:nvGrpSpPr>
        <p:grpSpPr>
          <a:xfrm>
            <a:off x="8046895" y="1272887"/>
            <a:ext cx="2624346" cy="1000724"/>
            <a:chOff x="3448974" y="3937116"/>
            <a:chExt cx="2624346" cy="1000724"/>
          </a:xfrm>
        </p:grpSpPr>
        <p:pic>
          <p:nvPicPr>
            <p:cNvPr id="57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58" name="文本框 13"/>
            <p:cNvSpPr txBox="1"/>
            <p:nvPr/>
          </p:nvSpPr>
          <p:spPr>
            <a:xfrm>
              <a:off x="3448974" y="4164962"/>
              <a:ext cx="2624346" cy="755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rgbClr val="74C4C2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강의영</a:t>
              </a:r>
              <a:endParaRPr lang="en-US" altLang="zh-CN" sz="3200" dirty="0">
                <a:solidFill>
                  <a:srgbClr val="74C4C2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60" name="文本框 17"/>
          <p:cNvSpPr txBox="1"/>
          <p:nvPr/>
        </p:nvSpPr>
        <p:spPr>
          <a:xfrm>
            <a:off x="8098120" y="2388944"/>
            <a:ext cx="2624346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가공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분석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실행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검토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ppt</a:t>
            </a:r>
            <a:r>
              <a:rPr lang="en-US" altLang="zh-CN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제작</a:t>
            </a:r>
            <a:endParaRPr lang="zh-CN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1" name="文本框 13"/>
          <p:cNvSpPr txBox="1"/>
          <p:nvPr/>
        </p:nvSpPr>
        <p:spPr>
          <a:xfrm>
            <a:off x="322497" y="-72077"/>
            <a:ext cx="3704380" cy="67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절차</a:t>
            </a:r>
            <a:endParaRPr lang="en-US" altLang="zh-CN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순서도: 지연 2"/>
          <p:cNvSpPr/>
          <p:nvPr/>
        </p:nvSpPr>
        <p:spPr>
          <a:xfrm>
            <a:off x="0" y="0"/>
            <a:ext cx="923192" cy="669282"/>
          </a:xfrm>
          <a:prstGeom prst="flowChartDelay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文本框 13"/>
          <p:cNvSpPr txBox="1"/>
          <p:nvPr/>
        </p:nvSpPr>
        <p:spPr>
          <a:xfrm>
            <a:off x="57713" y="-120640"/>
            <a:ext cx="615463" cy="7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02</a:t>
            </a:r>
            <a:endParaRPr lang="en-US" altLang="zh-CN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5131738" y="331194"/>
            <a:ext cx="811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 역할 및 구성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일정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개발 환경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개체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관계 모델 </a:t>
            </a:r>
            <a:r>
              <a:rPr lang="en-US" altLang="ko-KR" sz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순서도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668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5" grpId="0"/>
      <p:bldP spid="50" grpId="0"/>
      <p:bldP spid="55" grpId="0"/>
      <p:bldP spid="6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1960</Words>
  <Application>Microsoft Office PowerPoint</Application>
  <PresentationFormat>와이드스크린</PresentationFormat>
  <Paragraphs>409</Paragraphs>
  <Slides>37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D2Coding</vt:lpstr>
      <vt:lpstr>宋体</vt:lpstr>
      <vt:lpstr>方正兰亭黑简体</vt:lpstr>
      <vt:lpstr>여기어때 잘난체 2</vt:lpstr>
      <vt:lpstr>Arial</vt:lpstr>
      <vt:lpstr>Calibri</vt:lpstr>
      <vt:lpstr>Calibri Light</vt:lpstr>
      <vt:lpstr>맑은 고딕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eykang</cp:lastModifiedBy>
  <cp:revision>226</cp:revision>
  <dcterms:created xsi:type="dcterms:W3CDTF">2017-02-16T07:53:47Z</dcterms:created>
  <dcterms:modified xsi:type="dcterms:W3CDTF">2024-01-09T06:10:13Z</dcterms:modified>
</cp:coreProperties>
</file>